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60caeb39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60caeb39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4635a439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4635a439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60caeb3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60caeb3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8309a722d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8309a722d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8309a722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b8309a722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8309a722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b8309a722d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8309a72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b8309a722d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8309a722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b8309a722d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60caeb39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60caeb39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309a722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b8309a722d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60caeb3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60caeb3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8309a722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b8309a722d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8309a722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b8309a722d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8309a722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b8309a722d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8309a722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b8309a722d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8309a722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b8309a722d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8309a722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b8309a722d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8309a722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b8309a722d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8309a722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b8309a722d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4635a439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4635a439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8309a722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b8309a722d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60caeb39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60caeb39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8309a722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b8309a722d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4635a43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4635a43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60caeb39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60caeb39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4635a439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4635a439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4635a439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4635a439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60caeb39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60caeb39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4635a439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e4635a439d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4635a439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e4635a439d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4635a439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e4635a439d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4635a439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e4635a439d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60caeb39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60caeb39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4635a439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4635a439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4635a439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4635a439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60caeb39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e60caeb39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4635a439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e4635a439d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4635a439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e4635a439d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4635a439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e4635a439d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4635a439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e4635a439d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4635a439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e4635a439d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4635a439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e4635a439d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4635a439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e4635a439d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60caeb39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60caeb39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4635a439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e4635a439d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4635a439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e4635a439d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4635a439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e4635a439d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4635a439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e4635a439d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60caeb39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e60caeb39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60caeb39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60caeb39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60caeb39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60caeb39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60caeb39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60caeb39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60caeb39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60caeb39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60caeb39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60caeb39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60caeb39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60caeb39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youtu.be/aircAruvnKk?t=173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atabricks.com/glossary/what-is-tensorflow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keras.io/zh/losses/" TargetMode="External"/><Relationship Id="rId4" Type="http://schemas.openxmlformats.org/officeDocument/2006/relationships/hyperlink" Target="https://keras.io/zh/optimizers/" TargetMode="External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log.csdn.net/junchengberry/article/details/81102058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t.ly/4Cqx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morvanzhou.github.io/tutorials/machine-learning/keras/2-3-CNN/" TargetMode="External"/><Relationship Id="rId4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.ly/MkCt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jpg"/><Relationship Id="rId4" Type="http://schemas.openxmlformats.org/officeDocument/2006/relationships/image" Target="../media/image4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4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opencv.org/3.4/db/d28/tutorial_cascade_classifier.html" TargetMode="External"/><Relationship Id="rId4" Type="http://schemas.openxmlformats.org/officeDocument/2006/relationships/hyperlink" Target="https://github.com/opencv/opencv/tree/master/data/haarcascad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.ly/AEDP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.ly/Geat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 nano 3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https://t.ly/KXbE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dlib</a:t>
            </a:r>
            <a:r>
              <a:rPr lang="zh-TW"/>
              <a:t>臉部特徵點標示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</a:t>
            </a:r>
            <a:r>
              <a:rPr lang="zh-TW"/>
              <a:t>虛擬環境中安裝dlib：pip install dlib，安裝需要一點時間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讀取眼睛與臉部大小之比例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讀取眼睛開合比例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221" y="1827475"/>
            <a:ext cx="2999250" cy="30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dlib</a:t>
            </a:r>
            <a:r>
              <a:rPr lang="zh-TW"/>
              <a:t>人臉辨識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參考網址：https://www.tpisoftware.com/tpu/articleDetails/950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948" y="1629750"/>
            <a:ext cx="4151800" cy="351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類神經基礎概念</a:t>
            </a:r>
            <a:endParaRPr/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大腦結構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430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人類的腦神經元約300億個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神經元不會再生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聰明才智取決於神經元的連結，而不是神經元的多寡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意識來自於幾百億個神經元的連結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0" y="774225"/>
            <a:ext cx="43053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類神經的基礎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MNIST的範例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https://youtu.be/aircAruvnKk?t=173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t/>
            </a:r>
            <a:endParaRPr/>
          </a:p>
        </p:txBody>
      </p:sp>
      <p:pic>
        <p:nvPicPr>
          <p:cNvPr descr="ãé¡ç¥ç¶ãçåçæå°çµæ" id="157" name="Google Shape;15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699" y="2278713"/>
            <a:ext cx="3000375" cy="187166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upload.wikimedia.org/wikipedia/commons/thumb/4/46/Colored_neural_network.svg/300px-Colored_neural_network.svg.png" id="159" name="Google Shape;15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2576" y="153113"/>
            <a:ext cx="3795875" cy="45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無隱藏層類神經</a:t>
            </a:r>
            <a:endParaRPr/>
          </a:p>
        </p:txBody>
      </p:sp>
      <p:grpSp>
        <p:nvGrpSpPr>
          <p:cNvPr id="165" name="Google Shape;165;p28"/>
          <p:cNvGrpSpPr/>
          <p:nvPr/>
        </p:nvGrpSpPr>
        <p:grpSpPr>
          <a:xfrm>
            <a:off x="1005841" y="1344875"/>
            <a:ext cx="2971800" cy="3297876"/>
            <a:chOff x="3657601" y="1779795"/>
            <a:chExt cx="3962400" cy="4397168"/>
          </a:xfrm>
        </p:grpSpPr>
        <p:pic>
          <p:nvPicPr>
            <p:cNvPr descr="ãneural network no hidden layer 2 outputãçåçæå°çµæ" id="166" name="Google Shape;166;p28"/>
            <p:cNvPicPr preferRelativeResize="0"/>
            <p:nvPr/>
          </p:nvPicPr>
          <p:blipFill rotWithShape="1">
            <a:blip r:embed="rId3">
              <a:alphaModFix/>
            </a:blip>
            <a:srcRect b="0" l="0" r="44751" t="15682"/>
            <a:stretch/>
          </p:blipFill>
          <p:spPr>
            <a:xfrm>
              <a:off x="3657601" y="1779795"/>
              <a:ext cx="3962400" cy="4397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8"/>
            <p:cNvSpPr txBox="1"/>
            <p:nvPr/>
          </p:nvSpPr>
          <p:spPr>
            <a:xfrm>
              <a:off x="4297680" y="2265022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高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8"/>
            <p:cNvSpPr txBox="1"/>
            <p:nvPr/>
          </p:nvSpPr>
          <p:spPr>
            <a:xfrm>
              <a:off x="4297680" y="3753073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富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8"/>
            <p:cNvSpPr txBox="1"/>
            <p:nvPr/>
          </p:nvSpPr>
          <p:spPr>
            <a:xfrm>
              <a:off x="4297680" y="5322404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帥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8"/>
            <p:cNvSpPr txBox="1"/>
            <p:nvPr/>
          </p:nvSpPr>
          <p:spPr>
            <a:xfrm>
              <a:off x="6817360" y="279400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8"/>
            <p:cNvSpPr txBox="1"/>
            <p:nvPr/>
          </p:nvSpPr>
          <p:spPr>
            <a:xfrm>
              <a:off x="6817360" y="468376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否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28"/>
          <p:cNvGrpSpPr/>
          <p:nvPr/>
        </p:nvGrpSpPr>
        <p:grpSpPr>
          <a:xfrm>
            <a:off x="5768341" y="1334846"/>
            <a:ext cx="2971800" cy="3297876"/>
            <a:chOff x="3657601" y="1779795"/>
            <a:chExt cx="3962400" cy="4397168"/>
          </a:xfrm>
        </p:grpSpPr>
        <p:pic>
          <p:nvPicPr>
            <p:cNvPr descr="ãneural network no hidden layer 2 outputãçåçæå°çµæ" id="173" name="Google Shape;173;p28"/>
            <p:cNvPicPr preferRelativeResize="0"/>
            <p:nvPr/>
          </p:nvPicPr>
          <p:blipFill rotWithShape="1">
            <a:blip r:embed="rId3">
              <a:alphaModFix/>
            </a:blip>
            <a:srcRect b="0" l="0" r="44751" t="15682"/>
            <a:stretch/>
          </p:blipFill>
          <p:spPr>
            <a:xfrm>
              <a:off x="3657601" y="1779795"/>
              <a:ext cx="3962400" cy="4397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8"/>
            <p:cNvSpPr txBox="1"/>
            <p:nvPr/>
          </p:nvSpPr>
          <p:spPr>
            <a:xfrm>
              <a:off x="4297680" y="2265022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高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8"/>
            <p:cNvSpPr txBox="1"/>
            <p:nvPr/>
          </p:nvSpPr>
          <p:spPr>
            <a:xfrm>
              <a:off x="4297680" y="3753073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富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8"/>
            <p:cNvSpPr txBox="1"/>
            <p:nvPr/>
          </p:nvSpPr>
          <p:spPr>
            <a:xfrm>
              <a:off x="4297680" y="5322404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帥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8"/>
            <p:cNvSpPr txBox="1"/>
            <p:nvPr/>
          </p:nvSpPr>
          <p:spPr>
            <a:xfrm>
              <a:off x="6817360" y="279400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8"/>
            <p:cNvSpPr txBox="1"/>
            <p:nvPr/>
          </p:nvSpPr>
          <p:spPr>
            <a:xfrm>
              <a:off x="6817360" y="468376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否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8"/>
          <p:cNvSpPr txBox="1"/>
          <p:nvPr/>
        </p:nvSpPr>
        <p:spPr>
          <a:xfrm>
            <a:off x="845820" y="1736697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885823" y="2835086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858200" y="3987308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3099129" y="3252220"/>
            <a:ext cx="884100" cy="7497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3370251" y="3510461"/>
            <a:ext cx="330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否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å³å®æ²ãçåçæå°çµæ" id="184" name="Google Shape;18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41" y="2051610"/>
            <a:ext cx="861534" cy="86153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5605806" y="1715338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5645809" y="2813728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5618186" y="3965950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4438" y="1919030"/>
            <a:ext cx="920829" cy="102026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7854011" y="1842670"/>
            <a:ext cx="884100" cy="7497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8125133" y="2100911"/>
            <a:ext cx="390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無隱藏層類神經</a:t>
            </a:r>
            <a:endParaRPr/>
          </a:p>
        </p:txBody>
      </p:sp>
      <p:grpSp>
        <p:nvGrpSpPr>
          <p:cNvPr id="197" name="Google Shape;197;p29"/>
          <p:cNvGrpSpPr/>
          <p:nvPr/>
        </p:nvGrpSpPr>
        <p:grpSpPr>
          <a:xfrm>
            <a:off x="1005841" y="1344875"/>
            <a:ext cx="7285962" cy="3297876"/>
            <a:chOff x="3657601" y="1779795"/>
            <a:chExt cx="9714616" cy="4397168"/>
          </a:xfrm>
        </p:grpSpPr>
        <p:pic>
          <p:nvPicPr>
            <p:cNvPr descr="ãneural network no hidden layer 2 outputãçåçæå°çµæ" id="198" name="Google Shape;198;p29"/>
            <p:cNvPicPr preferRelativeResize="0"/>
            <p:nvPr/>
          </p:nvPicPr>
          <p:blipFill rotWithShape="1">
            <a:blip r:embed="rId3">
              <a:alphaModFix/>
            </a:blip>
            <a:srcRect b="0" l="0" r="44751" t="15682"/>
            <a:stretch/>
          </p:blipFill>
          <p:spPr>
            <a:xfrm>
              <a:off x="3657601" y="1779795"/>
              <a:ext cx="3962400" cy="4397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9"/>
            <p:cNvSpPr txBox="1"/>
            <p:nvPr/>
          </p:nvSpPr>
          <p:spPr>
            <a:xfrm>
              <a:off x="4297680" y="2265022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高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 txBox="1"/>
            <p:nvPr/>
          </p:nvSpPr>
          <p:spPr>
            <a:xfrm>
              <a:off x="4297680" y="3753073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富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 txBox="1"/>
            <p:nvPr/>
          </p:nvSpPr>
          <p:spPr>
            <a:xfrm>
              <a:off x="4297680" y="5322404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帥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 txBox="1"/>
            <p:nvPr/>
          </p:nvSpPr>
          <p:spPr>
            <a:xfrm>
              <a:off x="6817360" y="279400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 txBox="1"/>
            <p:nvPr/>
          </p:nvSpPr>
          <p:spPr>
            <a:xfrm>
              <a:off x="6817360" y="468376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否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 txBox="1"/>
            <p:nvPr/>
          </p:nvSpPr>
          <p:spPr>
            <a:xfrm>
              <a:off x="12931217" y="2838354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9"/>
          <p:cNvSpPr/>
          <p:nvPr/>
        </p:nvSpPr>
        <p:spPr>
          <a:xfrm>
            <a:off x="3099129" y="3252220"/>
            <a:ext cx="884100" cy="7497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3370251" y="3510461"/>
            <a:ext cx="330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否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2335873" y="1888027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2098166" y="2686334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326460" y="3824521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2042614" y="3350026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0.75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2597582" y="3280625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2802560" y="2970609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845820" y="1736697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7684522" y="1892102"/>
            <a:ext cx="884100" cy="7497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885823" y="2835086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858200" y="3987308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4">
            <a:alphaModFix/>
          </a:blip>
          <a:srcRect b="42992" l="67691" r="5256" t="16665"/>
          <a:stretch/>
        </p:blipFill>
        <p:spPr>
          <a:xfrm>
            <a:off x="28656" y="2400994"/>
            <a:ext cx="746352" cy="62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4035720" y="2023258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0.315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4046357" y="3369807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0.45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29"/>
          <p:cNvGrpSpPr/>
          <p:nvPr/>
        </p:nvGrpSpPr>
        <p:grpSpPr>
          <a:xfrm>
            <a:off x="5591234" y="1378141"/>
            <a:ext cx="2971800" cy="3297876"/>
            <a:chOff x="3657601" y="1779795"/>
            <a:chExt cx="3962400" cy="4397168"/>
          </a:xfrm>
        </p:grpSpPr>
        <p:pic>
          <p:nvPicPr>
            <p:cNvPr descr="ãneural network no hidden layer 2 outputãçåçæå°çµæ" id="221" name="Google Shape;221;p29"/>
            <p:cNvPicPr preferRelativeResize="0"/>
            <p:nvPr/>
          </p:nvPicPr>
          <p:blipFill rotWithShape="1">
            <a:blip r:embed="rId3">
              <a:alphaModFix/>
            </a:blip>
            <a:srcRect b="0" l="0" r="44751" t="15682"/>
            <a:stretch/>
          </p:blipFill>
          <p:spPr>
            <a:xfrm>
              <a:off x="3657601" y="1779795"/>
              <a:ext cx="3962400" cy="4397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9"/>
            <p:cNvSpPr txBox="1"/>
            <p:nvPr/>
          </p:nvSpPr>
          <p:spPr>
            <a:xfrm>
              <a:off x="4297680" y="2265022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高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9"/>
            <p:cNvSpPr txBox="1"/>
            <p:nvPr/>
          </p:nvSpPr>
          <p:spPr>
            <a:xfrm>
              <a:off x="4297680" y="3753073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富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9"/>
            <p:cNvSpPr txBox="1"/>
            <p:nvPr/>
          </p:nvSpPr>
          <p:spPr>
            <a:xfrm>
              <a:off x="4297680" y="5322404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帥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9"/>
            <p:cNvSpPr txBox="1"/>
            <p:nvPr/>
          </p:nvSpPr>
          <p:spPr>
            <a:xfrm>
              <a:off x="6817360" y="468376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否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9"/>
            <p:cNvSpPr txBox="1"/>
            <p:nvPr/>
          </p:nvSpPr>
          <p:spPr>
            <a:xfrm>
              <a:off x="6817360" y="279400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29"/>
          <p:cNvSpPr txBox="1"/>
          <p:nvPr/>
        </p:nvSpPr>
        <p:spPr>
          <a:xfrm>
            <a:off x="7955644" y="3541572"/>
            <a:ext cx="330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否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6921265" y="1921293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6683559" y="2719600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6911853" y="3857786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6628007" y="3383292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0.75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7182975" y="3313890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7387952" y="3003875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5431213" y="1769963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5471215" y="2868352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5443592" y="4020574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0.7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8621113" y="2056523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0.82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8631750" y="3403073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0.46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5">
            <a:alphaModFix/>
          </a:blip>
          <a:srcRect b="56075" l="65167" r="12499" t="14295"/>
          <a:stretch/>
        </p:blipFill>
        <p:spPr>
          <a:xfrm>
            <a:off x="4614049" y="2588388"/>
            <a:ext cx="763526" cy="56979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隱藏層？</a:t>
            </a:r>
            <a:endParaRPr/>
          </a:p>
        </p:txBody>
      </p:sp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加了隱藏層更符合人類腦部結構，但進入抽象層次</a:t>
            </a:r>
            <a:endParaRPr sz="19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人類反而無法理解其結構</a:t>
            </a:r>
            <a:endParaRPr sz="19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一般稱為黑盒子</a:t>
            </a:r>
            <a:endParaRPr sz="19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不過可以將他視為</a:t>
            </a:r>
            <a:br>
              <a:rPr lang="zh-TW" sz="1900"/>
            </a:br>
            <a:r>
              <a:rPr lang="zh-TW" sz="1900"/>
              <a:t>一種狀況組合</a:t>
            </a:r>
            <a:endParaRPr sz="1900"/>
          </a:p>
          <a:p>
            <a:pPr indent="0" lvl="1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zh-TW" sz="1700"/>
              <a:t>(以下是一種猜測)</a:t>
            </a:r>
            <a:endParaRPr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/>
              <a:t>A：很高很帥不富</a:t>
            </a:r>
            <a:endParaRPr sz="17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/>
              <a:t>B：很高不帥很富</a:t>
            </a:r>
            <a:endParaRPr sz="17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/>
              <a:t>C：不高很帥很富</a:t>
            </a:r>
            <a:endParaRPr sz="17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/>
              <a:t>D：不高不帥爆富</a:t>
            </a:r>
            <a:endParaRPr sz="17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輸出層再從中挑選</a:t>
            </a:r>
            <a:endParaRPr sz="1900"/>
          </a:p>
        </p:txBody>
      </p:sp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6678" y="2266465"/>
            <a:ext cx="920829" cy="1020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å³å®æ²ãçåçæå°çµæ" id="248" name="Google Shape;2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7934" y="3528957"/>
            <a:ext cx="861534" cy="861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neural network no hidden layer 2 outputãçåçæå°çµæ" id="249" name="Google Shape;24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675702"/>
            <a:ext cx="3606770" cy="322204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/>
        </p:nvSpPr>
        <p:spPr>
          <a:xfrm>
            <a:off x="6258306" y="2155769"/>
            <a:ext cx="27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251" name="Google Shape;251;p30"/>
          <p:cNvSpPr txBox="1"/>
          <p:nvPr/>
        </p:nvSpPr>
        <p:spPr>
          <a:xfrm>
            <a:off x="6258306" y="2915885"/>
            <a:ext cx="27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6258306" y="3577940"/>
            <a:ext cx="27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6258306" y="4355723"/>
            <a:ext cx="27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建立基礎類神經網路</a:t>
            </a:r>
            <a:endParaRPr/>
          </a:p>
        </p:txBody>
      </p:sp>
      <p:sp>
        <p:nvSpPr>
          <p:cNvPr id="260" name="Google Shape;26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Keras Tensorflow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架構於Theano and </a:t>
            </a:r>
            <a:r>
              <a:rPr lang="zh-TW" u="sng">
                <a:solidFill>
                  <a:schemeClr val="hlink"/>
                </a:solidFill>
                <a:hlinkClick r:id="rId3"/>
              </a:rPr>
              <a:t>Tensorflow</a:t>
            </a:r>
            <a:r>
              <a:rPr lang="zh-TW"/>
              <a:t>上的模組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可以快速開發類神經等深度學習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Model：神經元模型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/>
              <a:t>Sequential API：順序模型，只能往前連接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/>
              <a:t>Function API：多重連結模型，可向前或向後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ãSequential Denseãçåçæå°çµæ" id="268" name="Google Shape;26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521" y="2616359"/>
            <a:ext cx="3987478" cy="223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本週主題：Tensorflow + NN + CNN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使用CSI鏡頭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OpenCV應用：haar篩選器、dlib臉部辨識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神經網路基礎概念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建立基礎類神經網路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NN+MNIST手寫辨識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CNN+MNIST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CNN資料準備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CNN分類器測試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可進行的操作</a:t>
            </a:r>
            <a:endParaRPr/>
          </a:p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二元分類器：兩種可能，例如是否詐騙，性別男女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多元分類器：多種可能，例如文字辨識0-9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影像辨識：CNN捲積神經網路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RNN循環神經網路</a:t>
            </a:r>
            <a:endParaRPr/>
          </a:p>
        </p:txBody>
      </p:sp>
      <p:sp>
        <p:nvSpPr>
          <p:cNvPr id="276" name="Google Shape;276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Sequential API</a:t>
            </a:r>
            <a:endParaRPr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單輸入輸出</a:t>
            </a:r>
            <a:endParaRPr/>
          </a:p>
        </p:txBody>
      </p:sp>
      <p:pic>
        <p:nvPicPr>
          <p:cNvPr descr="png" id="283" name="Google Shape;2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9376" y="273844"/>
            <a:ext cx="3517197" cy="392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Sequential Denseãçåçæå°çµæ" id="284" name="Google Shape;28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2235917"/>
            <a:ext cx="3940178" cy="2211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mnistãçåçæå°çµæ" id="285" name="Google Shape;28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133846"/>
            <a:ext cx="899762" cy="84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 txBox="1"/>
          <p:nvPr/>
        </p:nvSpPr>
        <p:spPr>
          <a:xfrm>
            <a:off x="4692837" y="2485981"/>
            <a:ext cx="2262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Function API</a:t>
            </a:r>
            <a:endParaRPr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多輸入、多輸出</a:t>
            </a:r>
            <a:endParaRPr/>
          </a:p>
        </p:txBody>
      </p:sp>
      <p:pic>
        <p:nvPicPr>
          <p:cNvPr descr="png" id="294" name="Google Shape;2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066568"/>
            <a:ext cx="7587172" cy="28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ãSequential Denseãçåçæå°çµæ" id="300" name="Google Shape;3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040" y="585351"/>
            <a:ext cx="3488382" cy="1958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Sequential Denseãçåçæå°çµæ" id="301" name="Google Shape;30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040" y="2694837"/>
            <a:ext cx="3488382" cy="1958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Sequential Denseãçåçæå°çµæ" id="302" name="Google Shape;30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4611" y="1513288"/>
            <a:ext cx="3940178" cy="221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27" y="3498449"/>
            <a:ext cx="1368870" cy="91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272210"/>
            <a:ext cx="1419428" cy="94517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/>
        </p:nvSpPr>
        <p:spPr>
          <a:xfrm>
            <a:off x="2448045" y="232702"/>
            <a:ext cx="4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顏色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2395266" y="4653022"/>
            <a:ext cx="4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外型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7257326" y="2567099"/>
            <a:ext cx="1281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藍色的房車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                 準備資料-&gt;資料數值化正規化</a:t>
            </a:r>
            <a:endParaRPr/>
          </a:p>
        </p:txBody>
      </p:sp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ãAPI Model kerasãçåçæå°çµæ" id="315" name="Google Shape;3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4397" y="1268016"/>
            <a:ext cx="5240394" cy="352600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一些工具</a:t>
            </a:r>
            <a:endParaRPr/>
          </a:p>
        </p:txBody>
      </p: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統計繪圖工具matplotlib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t/>
            </a:r>
            <a:endParaRPr/>
          </a:p>
          <a:p>
            <a:pPr indent="-177800" lvl="1" marL="520700" rtl="0" algn="l">
              <a:spcBef>
                <a:spcPts val="400"/>
              </a:spcBef>
              <a:spcAft>
                <a:spcPts val="1200"/>
              </a:spcAft>
              <a:buSzPts val="1400"/>
              <a:buChar char="○"/>
            </a:pPr>
            <a:r>
              <a:t/>
            </a:r>
            <a:endParaRPr/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8847" y="1268039"/>
            <a:ext cx="3281775" cy="276699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損失函數與優化器</a:t>
            </a:r>
            <a:endParaRPr/>
          </a:p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損失函數：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https://keras.io/zh/losses/</a:t>
            </a:r>
            <a:r>
              <a:rPr lang="zh-TW"/>
              <a:t>，真實值與預測值之間的差異如何評估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優化器：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https://keras.io/zh/optimizers/</a:t>
            </a:r>
            <a:r>
              <a:rPr lang="zh-TW"/>
              <a:t>，隨著差異變化，要如何調整參數</a:t>
            </a:r>
            <a:endParaRPr/>
          </a:p>
        </p:txBody>
      </p:sp>
      <p:pic>
        <p:nvPicPr>
          <p:cNvPr descr="https://ithelp.ithome.com.tw/upload/images/20171215/20001976zsaI93lw3n.png" id="331" name="Google Shape;33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6597" y="2665041"/>
            <a:ext cx="5000625" cy="230743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梯度下降、優化器</a:t>
            </a:r>
            <a:endParaRPr/>
          </a:p>
        </p:txBody>
      </p:sp>
      <p:sp>
        <p:nvSpPr>
          <p:cNvPr id="338" name="Google Shape;338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39" name="Google Shape;33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166" y="1337370"/>
            <a:ext cx="3946223" cy="3327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40"/>
          <p:cNvCxnSpPr/>
          <p:nvPr/>
        </p:nvCxnSpPr>
        <p:spPr>
          <a:xfrm flipH="1" rot="10800000">
            <a:off x="1095028" y="2362950"/>
            <a:ext cx="2354400" cy="152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1" name="Google Shape;34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1031" y="1204317"/>
            <a:ext cx="3493294" cy="35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343" name="Google Shape;343;p40"/>
          <p:cNvCxnSpPr/>
          <p:nvPr/>
        </p:nvCxnSpPr>
        <p:spPr>
          <a:xfrm flipH="1">
            <a:off x="3032963" y="2559731"/>
            <a:ext cx="9000" cy="2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0"/>
          <p:cNvCxnSpPr/>
          <p:nvPr/>
        </p:nvCxnSpPr>
        <p:spPr>
          <a:xfrm flipH="1">
            <a:off x="3349838" y="2713650"/>
            <a:ext cx="9000" cy="10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40"/>
          <p:cNvCxnSpPr/>
          <p:nvPr/>
        </p:nvCxnSpPr>
        <p:spPr>
          <a:xfrm flipH="1">
            <a:off x="3503794" y="2559731"/>
            <a:ext cx="18000" cy="3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40"/>
          <p:cNvCxnSpPr/>
          <p:nvPr/>
        </p:nvCxnSpPr>
        <p:spPr>
          <a:xfrm>
            <a:off x="1403288" y="2831325"/>
            <a:ext cx="90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40"/>
          <p:cNvCxnSpPr/>
          <p:nvPr/>
        </p:nvCxnSpPr>
        <p:spPr>
          <a:xfrm>
            <a:off x="1050188" y="2713650"/>
            <a:ext cx="27300" cy="7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00" y="1423988"/>
            <a:ext cx="833437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先增後減</a:t>
            </a:r>
            <a:endParaRPr/>
          </a:p>
        </p:txBody>
      </p:sp>
      <p:sp>
        <p:nvSpPr>
          <p:cNvPr id="361" name="Google Shape;361;p42"/>
          <p:cNvSpPr txBox="1"/>
          <p:nvPr>
            <p:ph idx="1" type="body"/>
          </p:nvPr>
        </p:nvSpPr>
        <p:spPr>
          <a:xfrm>
            <a:off x="628650" y="1369219"/>
            <a:ext cx="4178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先增後減不是錯誤，只是搜尋的一個過程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下降效率=學習率，包含在優化器中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 keras包含SGD，RMSprop，Adagrad，Adadelta，</a:t>
            </a:r>
            <a:r>
              <a:rPr b="1" lang="zh-TW"/>
              <a:t>Adam </a:t>
            </a:r>
            <a:endParaRPr b="1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優化器比較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https://blog.csdn.net/junchengberry/article/details/81102058</a:t>
            </a:r>
            <a:endParaRPr/>
          </a:p>
        </p:txBody>
      </p:sp>
      <p:pic>
        <p:nvPicPr>
          <p:cNvPr id="362" name="Google Shape;36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3922" y="1369219"/>
            <a:ext cx="3643170" cy="272886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使用CSI鏡頭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簡易測試： Sequential類神經回歸分析</a:t>
            </a:r>
            <a:endParaRPr/>
          </a:p>
        </p:txBody>
      </p:sp>
      <p:sp>
        <p:nvSpPr>
          <p:cNvPr id="369" name="Google Shape;369;p43"/>
          <p:cNvSpPr txBox="1"/>
          <p:nvPr>
            <p:ph idx="1" type="body"/>
          </p:nvPr>
        </p:nvSpPr>
        <p:spPr>
          <a:xfrm>
            <a:off x="628649" y="1369219"/>
            <a:ext cx="842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目標：手動建立一個函數，並嘗試用類神經找出關係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準備資料：X為0~1之間的200個亂數，Y為0.6X+亂數(0~0.2之間)</a:t>
            </a:r>
            <a:br>
              <a:rPr lang="zh-TW"/>
            </a:br>
            <a:r>
              <a:rPr lang="zh-TW"/>
              <a:t>Y = </a:t>
            </a:r>
            <a:r>
              <a:rPr b="1" lang="zh-TW">
                <a:solidFill>
                  <a:srgbClr val="FF0000"/>
                </a:solidFill>
              </a:rPr>
              <a:t>0.6* X </a:t>
            </a:r>
            <a:r>
              <a:rPr lang="zh-TW"/>
              <a:t>+ 2+ np.random.normal(0, 0.1, 200) #常態隨機值</a:t>
            </a:r>
            <a:br>
              <a:rPr lang="zh-TW"/>
            </a:br>
            <a:r>
              <a:rPr lang="zh-TW"/>
              <a:t>預測權重應該是接近0.6，殘差應該接近2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建立模型：選擇類神經層次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訓練模型：次數與訓練方法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評估模型：將剩下的數值帶進去測試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丟一些值給模型，看看他的預測是否準確</a:t>
            </a:r>
            <a:endParaRPr/>
          </a:p>
          <a:p>
            <a:pPr indent="-241300" lvl="0" marL="3810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0" name="Google Shape;370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比較GPU、CPU使用時間？</a:t>
            </a:r>
            <a:endParaRPr/>
          </a:p>
        </p:txBody>
      </p:sp>
      <p:sp>
        <p:nvSpPr>
          <p:cNvPr id="376" name="Google Shape;37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CPU</a:t>
            </a:r>
            <a:r>
              <a:rPr lang="zh-TW"/>
              <a:t>時間：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GPU時間：</a:t>
            </a:r>
            <a:endParaRPr/>
          </a:p>
        </p:txBody>
      </p:sp>
      <p:sp>
        <p:nvSpPr>
          <p:cNvPr id="377" name="Google Shape;37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8" name="Google Shape;378;p44"/>
          <p:cNvPicPr preferRelativeResize="0"/>
          <p:nvPr/>
        </p:nvPicPr>
        <p:blipFill rotWithShape="1">
          <a:blip r:embed="rId3">
            <a:alphaModFix/>
          </a:blip>
          <a:srcRect b="67189" l="0" r="23733" t="0"/>
          <a:stretch/>
        </p:blipFill>
        <p:spPr>
          <a:xfrm>
            <a:off x="1672600" y="1278150"/>
            <a:ext cx="5413249" cy="1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4"/>
          <p:cNvPicPr preferRelativeResize="0"/>
          <p:nvPr/>
        </p:nvPicPr>
        <p:blipFill rotWithShape="1">
          <a:blip r:embed="rId4">
            <a:alphaModFix/>
          </a:blip>
          <a:srcRect b="48862" l="0" r="0" t="0"/>
          <a:stretch/>
        </p:blipFill>
        <p:spPr>
          <a:xfrm>
            <a:off x="1602050" y="2976575"/>
            <a:ext cx="5483800" cy="155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將上述改為多層</a:t>
            </a:r>
            <a:endParaRPr/>
          </a:p>
        </p:txBody>
      </p:sp>
      <p:sp>
        <p:nvSpPr>
          <p:cNvPr id="385" name="Google Shape;38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觀察GPU、CPU使用時間變化？</a:t>
            </a:r>
            <a:endParaRPr/>
          </a:p>
        </p:txBody>
      </p:sp>
      <p:sp>
        <p:nvSpPr>
          <p:cNvPr id="386" name="Google Shape;38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7" name="Google Shape;3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20925"/>
            <a:ext cx="60198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Overfit?</a:t>
            </a:r>
            <a:endParaRPr/>
          </a:p>
        </p:txBody>
      </p:sp>
      <p:sp>
        <p:nvSpPr>
          <p:cNvPr id="393" name="Google Shape;39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比較看看有沒有加入的結果？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model.add(tf.keras.layers.Dropout(0.2))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50" y="98125"/>
            <a:ext cx="6596334" cy="494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NN+MNIST手寫辨識</a:t>
            </a:r>
            <a:endParaRPr/>
          </a:p>
        </p:txBody>
      </p:sp>
      <p:sp>
        <p:nvSpPr>
          <p:cNvPr id="408" name="Google Shape;408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MNIST資料庫</a:t>
            </a:r>
            <a:endParaRPr/>
          </a:p>
        </p:txBody>
      </p:sp>
      <p:sp>
        <p:nvSpPr>
          <p:cNvPr id="415" name="Google Shape;415;p49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收集60000萬張手寫數字，是影像辨識的Hello World</a:t>
            </a:r>
            <a:endParaRPr/>
          </a:p>
        </p:txBody>
      </p:sp>
      <p:pic>
        <p:nvPicPr>
          <p:cNvPr descr="ãMNISTãçåçæå°çµæ" id="416" name="Google Shape;4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625" y="1781701"/>
            <a:ext cx="3872431" cy="31697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手寫辨識MNIST</a:t>
            </a:r>
            <a:endParaRPr/>
          </a:p>
        </p:txBody>
      </p:sp>
      <p:sp>
        <p:nvSpPr>
          <p:cNvPr id="423" name="Google Shape;423;p50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電腦無法對圖像直接運算需轉換成數值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如何轉換成數值？</a:t>
            </a:r>
            <a:endParaRPr/>
          </a:p>
        </p:txBody>
      </p:sp>
      <p:pic>
        <p:nvPicPr>
          <p:cNvPr id="424" name="Google Shape;42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343" y="2114805"/>
            <a:ext cx="8058008" cy="284367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 txBox="1"/>
          <p:nvPr/>
        </p:nvSpPr>
        <p:spPr>
          <a:xfrm>
            <a:off x="2852928" y="2070466"/>
            <a:ext cx="4018800" cy="3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第幾格的顏色深度 28x28=784欄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0"/>
          <p:cNvSpPr txBox="1"/>
          <p:nvPr/>
        </p:nvSpPr>
        <p:spPr>
          <a:xfrm>
            <a:off x="372618" y="2114805"/>
            <a:ext cx="1005900" cy="3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正確答案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50"/>
          <p:cNvSpPr/>
          <p:nvPr/>
        </p:nvSpPr>
        <p:spPr>
          <a:xfrm rot="5400000">
            <a:off x="4664640" y="-993010"/>
            <a:ext cx="261600" cy="7279800"/>
          </a:xfrm>
          <a:prstGeom prst="leftBrace">
            <a:avLst>
              <a:gd fmla="val 115230" name="adj1"/>
              <a:gd fmla="val 51149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50"/>
          <p:cNvCxnSpPr/>
          <p:nvPr/>
        </p:nvCxnSpPr>
        <p:spPr>
          <a:xfrm flipH="1">
            <a:off x="740673" y="2426139"/>
            <a:ext cx="186300" cy="35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「MNIST」的圖片搜尋結果" id="429" name="Google Shape;42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0621" y="104900"/>
            <a:ext cx="1976217" cy="193713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0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/>
          <p:nvPr>
            <p:ph idx="1" type="body"/>
          </p:nvPr>
        </p:nvSpPr>
        <p:spPr>
          <a:xfrm>
            <a:off x="628650" y="404622"/>
            <a:ext cx="7886700" cy="4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# 多分類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model.compile(optimizer='adam',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              loss='categorical_crossentropy',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              metrics=['accuracy'])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# 二分類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model.compile(optimizer= 'adam',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              loss='binary_crossentropy',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              metrics=['accuracy'])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# 均方差，數值回歸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model.compile(optimizer= 'adam',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zh-TW"/>
              <a:t>              loss='mse')</a:t>
            </a:r>
            <a:endParaRPr/>
          </a:p>
        </p:txBody>
      </p:sp>
      <p:sp>
        <p:nvSpPr>
          <p:cNvPr id="436" name="Google Shape;436;p51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MNIST</a:t>
            </a:r>
            <a:endParaRPr/>
          </a:p>
        </p:txBody>
      </p:sp>
      <p:sp>
        <p:nvSpPr>
          <p:cNvPr id="442" name="Google Shape;442;p52"/>
          <p:cNvSpPr txBox="1"/>
          <p:nvPr>
            <p:ph idx="1" type="body"/>
          </p:nvPr>
        </p:nvSpPr>
        <p:spPr>
          <a:xfrm>
            <a:off x="628650" y="1369219"/>
            <a:ext cx="3931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載入資料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處理資料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建立模型（加入隱藏層）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訓練模型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評估模型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使用模型進行預測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模型存檔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其他程式使用模型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自己畫圖來進行預測</a:t>
            </a:r>
            <a:endParaRPr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cxnSp>
        <p:nvCxnSpPr>
          <p:cNvPr id="443" name="Google Shape;443;p52"/>
          <p:cNvCxnSpPr/>
          <p:nvPr/>
        </p:nvCxnSpPr>
        <p:spPr>
          <a:xfrm>
            <a:off x="425196" y="3575459"/>
            <a:ext cx="3826800" cy="6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44" name="Google Shape;444;p52"/>
          <p:cNvSpPr txBox="1"/>
          <p:nvPr/>
        </p:nvSpPr>
        <p:spPr>
          <a:xfrm>
            <a:off x="4041132" y="1839175"/>
            <a:ext cx="374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03MNIST.py：</a:t>
            </a:r>
            <a:r>
              <a:rPr lang="zh-TW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https://t.ly/4Cqx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2"/>
          <p:cNvSpPr txBox="1"/>
          <p:nvPr/>
        </p:nvSpPr>
        <p:spPr>
          <a:xfrm>
            <a:off x="4041130" y="4057125"/>
            <a:ext cx="4708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04UseMNISTModel.py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2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Jetson-inference引擎</a:t>
            </a:r>
            <a:r>
              <a:rPr lang="zh-TW"/>
              <a:t>使用方法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CSI</a:t>
            </a:r>
            <a:r>
              <a:rPr lang="zh-TW"/>
              <a:t>鏡頭若使用Jetson-inference引擎只要修改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--camera=/dev/video0為</a:t>
            </a:r>
            <a:r>
              <a:rPr lang="zh-TW"/>
              <a:t>--camera=</a:t>
            </a:r>
            <a:r>
              <a:rPr lang="zh-TW"/>
              <a:t>csi://0或者省略即可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例如：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請參考Day1 P41</a:t>
            </a:r>
            <a:endParaRPr/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54" name="Google Shape;4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5" y="1065479"/>
            <a:ext cx="9144001" cy="389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使用模型</a:t>
            </a:r>
            <a:endParaRPr/>
          </a:p>
        </p:txBody>
      </p:sp>
      <p:sp>
        <p:nvSpPr>
          <p:cNvPr id="460" name="Google Shape;46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2" name="Google Shape;4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699" y="403400"/>
            <a:ext cx="5544026" cy="44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CNN+MNIST</a:t>
            </a:r>
            <a:endParaRPr/>
          </a:p>
        </p:txBody>
      </p:sp>
      <p:sp>
        <p:nvSpPr>
          <p:cNvPr id="468" name="Google Shape;468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CNN</a:t>
            </a:r>
            <a:endParaRPr/>
          </a:p>
        </p:txBody>
      </p:sp>
      <p:sp>
        <p:nvSpPr>
          <p:cNvPr id="475" name="Google Shape;475;p56"/>
          <p:cNvSpPr txBox="1"/>
          <p:nvPr>
            <p:ph idx="1" type="body"/>
          </p:nvPr>
        </p:nvSpPr>
        <p:spPr>
          <a:xfrm>
            <a:off x="628650" y="1369219"/>
            <a:ext cx="4636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在照片上連續移動窗格，分析邊緣，不停的比對是否與認識的物件具有相同特徵。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zh-TW"/>
              <a:t>卷積層(Convolutional Layer) </a:t>
            </a:r>
            <a:r>
              <a:rPr lang="zh-TW"/>
              <a:t>- 主要作用是提取特徵。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zh-TW"/>
              <a:t>池化層(Max Pooling Layer)</a:t>
            </a:r>
            <a:r>
              <a:rPr lang="zh-TW"/>
              <a:t> - 主要作用是下採樣(downsampling)，卻不會損壞識別結果。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zh-TW"/>
              <a:t>全連接層(Fully Connected Layer)</a:t>
            </a:r>
            <a:r>
              <a:rPr lang="zh-TW"/>
              <a:t> - 主要作用是分類。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https://makerpro.cc/wp-content/uploads/2019/04/1_7.gif" id="476" name="Google Shape;47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944" y="838414"/>
            <a:ext cx="3879056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6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利用cnn image filtering</a:t>
            </a:r>
            <a:endParaRPr/>
          </a:p>
        </p:txBody>
      </p:sp>
      <p:pic>
        <p:nvPicPr>
          <p:cNvPr descr="https://makerpro.cc/wp-content/uploads/2019/06/1-1.png" id="483" name="Google Shape;483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108" y="1369219"/>
            <a:ext cx="58020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7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邊緣捲積</a:t>
            </a:r>
            <a:endParaRPr/>
          </a:p>
        </p:txBody>
      </p:sp>
      <p:sp>
        <p:nvSpPr>
          <p:cNvPr id="490" name="Google Shape;490;p58"/>
          <p:cNvSpPr txBox="1"/>
          <p:nvPr>
            <p:ph idx="1" type="body"/>
          </p:nvPr>
        </p:nvSpPr>
        <p:spPr>
          <a:xfrm>
            <a:off x="628650" y="1268016"/>
            <a:ext cx="78867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508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-1*8+8=0：意指當鄰近像素顏色一致時，會得到黑色</a:t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資料來源：https://t.ly/A6zJy</a:t>
            </a:r>
            <a:endParaRPr sz="1900"/>
          </a:p>
        </p:txBody>
      </p:sp>
      <p:pic>
        <p:nvPicPr>
          <p:cNvPr descr="https://makerpro.cc/wp-content/uploads/2019/06/5.png" id="491" name="Google Shape;49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5084" y="216931"/>
            <a:ext cx="1400175" cy="1271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akerpro.cc/wp-content/uploads/2019/06/4.png" id="492" name="Google Shape;49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9847" y="1918906"/>
            <a:ext cx="6806661" cy="251368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8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銳化捲積</a:t>
            </a:r>
            <a:endParaRPr/>
          </a:p>
        </p:txBody>
      </p:sp>
      <p:sp>
        <p:nvSpPr>
          <p:cNvPr id="499" name="Google Shape;499;p59"/>
          <p:cNvSpPr txBox="1"/>
          <p:nvPr>
            <p:ph idx="1" type="body"/>
          </p:nvPr>
        </p:nvSpPr>
        <p:spPr>
          <a:xfrm>
            <a:off x="628650" y="1369219"/>
            <a:ext cx="2183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四周向內增強</a:t>
            </a:r>
            <a:endParaRPr/>
          </a:p>
        </p:txBody>
      </p:sp>
      <p:pic>
        <p:nvPicPr>
          <p:cNvPr id="500" name="Google Shape;50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207" y="2523529"/>
            <a:ext cx="5193726" cy="197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akerpro.cc/wp-content/uploads/2019/06/19.png" id="501" name="Google Shape;50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2079" y="214908"/>
            <a:ext cx="2600325" cy="220741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9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8" name="Google Shape;508;p60"/>
          <p:cNvSpPr txBox="1"/>
          <p:nvPr>
            <p:ph idx="1" type="body"/>
          </p:nvPr>
        </p:nvSpPr>
        <p:spPr>
          <a:xfrm>
            <a:off x="628650" y="3545585"/>
            <a:ext cx="78867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1.建立捲積網路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2.使用maxpooling建立池化層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3.建立一般分類型類神經網路進行分類</a:t>
            </a:r>
            <a:endParaRPr/>
          </a:p>
        </p:txBody>
      </p:sp>
      <p:pic>
        <p:nvPicPr>
          <p:cNvPr descr="https://pic2.zhimg.com/80/v2-7f5ef127e85fb870601a3ddfa6858185_hd.jpg" id="509" name="Google Shape;50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256" y="273844"/>
            <a:ext cx="8693487" cy="297027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0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1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用CNN辨識MNIST</a:t>
            </a:r>
            <a:endParaRPr/>
          </a:p>
        </p:txBody>
      </p:sp>
      <p:sp>
        <p:nvSpPr>
          <p:cNvPr id="516" name="Google Shape;516;p6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請參考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https://morvanzhou.github.io/tutorials/machine-learning/keras/2-3-CNN/</a:t>
            </a:r>
            <a:endParaRPr/>
          </a:p>
        </p:txBody>
      </p:sp>
      <p:pic>
        <p:nvPicPr>
          <p:cNvPr descr="ãCNNè¾¨è­MNISTãçåçæå°çµæ" id="517" name="Google Shape;51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553" y="2707100"/>
            <a:ext cx="7150894" cy="212169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1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Cifar10：一般物品10類別</a:t>
            </a:r>
            <a:endParaRPr/>
          </a:p>
        </p:txBody>
      </p:sp>
      <p:sp>
        <p:nvSpPr>
          <p:cNvPr id="524" name="Google Shape;524;p62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用於練習CNN，比MNIST難多了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也有Cifar100，有一百類</a:t>
            </a:r>
            <a:endParaRPr/>
          </a:p>
        </p:txBody>
      </p:sp>
      <p:pic>
        <p:nvPicPr>
          <p:cNvPr descr="ãCifar10ãçåçæå°çµæ" id="525" name="Google Shape;525;p62"/>
          <p:cNvPicPr preferRelativeResize="0"/>
          <p:nvPr/>
        </p:nvPicPr>
        <p:blipFill rotWithShape="1">
          <a:blip r:embed="rId3">
            <a:alphaModFix/>
          </a:blip>
          <a:srcRect b="52260" l="0" r="0" t="0"/>
          <a:stretch/>
        </p:blipFill>
        <p:spPr>
          <a:xfrm>
            <a:off x="2304288" y="2723846"/>
            <a:ext cx="5632800" cy="218648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2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使用OpenCV呼叫CSI鏡頭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</a:t>
            </a:r>
            <a:r>
              <a:rPr lang="zh-TW"/>
              <a:t>上的</a:t>
            </a:r>
            <a:r>
              <a:rPr lang="zh-TW"/>
              <a:t>CSI</a:t>
            </a:r>
            <a:r>
              <a:rPr lang="zh-TW"/>
              <a:t>鏡頭不支援最新版opencv，目前支援4.1.1，但安裝需要很多時間，建議使用系統內建的OpenCV 411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須使用gstreamer_pipeline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2.先移除最新版OpenCV：pip uninstall opencv-contrib-python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3.每次呼叫import cv2之前，先執行以下語法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sys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sys.path.append('/usr/lib/python3.6/dist-packages')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4.範例程式參考：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https://t.ly/MkCt</a:t>
            </a:r>
            <a:endParaRPr/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2" name="Google Shape;532;p6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捲積層規劃與設定</a:t>
            </a:r>
            <a:endParaRPr/>
          </a:p>
        </p:txBody>
      </p:sp>
      <p:pic>
        <p:nvPicPr>
          <p:cNvPr descr="https://3.bp.blogspot.com/-K-MwM8mLG7Q/WdjkN87FAeI/AAAAAAAAAkU/JQDyRqo5CQk8RDirHg0yq0SgEqOYarKAwCLcBGAs/s1600/image081a.jpg" id="533" name="Google Shape;533;p63"/>
          <p:cNvPicPr preferRelativeResize="0"/>
          <p:nvPr/>
        </p:nvPicPr>
        <p:blipFill rotWithShape="1">
          <a:blip r:embed="rId3">
            <a:alphaModFix/>
          </a:blip>
          <a:srcRect b="49622" l="5285" r="0" t="9572"/>
          <a:stretch/>
        </p:blipFill>
        <p:spPr>
          <a:xfrm>
            <a:off x="4005071" y="400817"/>
            <a:ext cx="5447538" cy="3977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3.bp.blogspot.com/-5nr5oZkCkAk/WdjkqqiEedI/AAAAAAAAAkc/ZdDTuLT_SNYXMl1H-vMXmhysNDUKq2BjQCLcBGAs/s1600/image087a.jpg" id="534" name="Google Shape;534;p63"/>
          <p:cNvPicPr preferRelativeResize="0"/>
          <p:nvPr/>
        </p:nvPicPr>
        <p:blipFill rotWithShape="1">
          <a:blip r:embed="rId4">
            <a:alphaModFix/>
          </a:blip>
          <a:srcRect b="67234" l="0" r="18513" t="13500"/>
          <a:stretch/>
        </p:blipFill>
        <p:spPr>
          <a:xfrm>
            <a:off x="21971" y="610147"/>
            <a:ext cx="3983099" cy="1666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3.bp.blogspot.com/-5nr5oZkCkAk/WdjkqqiEedI/AAAAAAAAAkc/ZdDTuLT_SNYXMl1H-vMXmhysNDUKq2BjQCLcBGAs/s1600/image087a.jpg" id="535" name="Google Shape;535;p63"/>
          <p:cNvPicPr preferRelativeResize="0"/>
          <p:nvPr/>
        </p:nvPicPr>
        <p:blipFill rotWithShape="1">
          <a:blip r:embed="rId4">
            <a:alphaModFix/>
          </a:blip>
          <a:srcRect b="46551" l="423" r="18089" t="42587"/>
          <a:stretch/>
        </p:blipFill>
        <p:spPr>
          <a:xfrm>
            <a:off x="0" y="2407158"/>
            <a:ext cx="3983099" cy="93954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3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如何提昇預測準度</a:t>
            </a:r>
            <a:endParaRPr/>
          </a:p>
        </p:txBody>
      </p:sp>
      <p:sp>
        <p:nvSpPr>
          <p:cNvPr id="542" name="Google Shape;542;p64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增加捲積層，例如兩個捲積層配合一個池化層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增加平面層數量與節點數量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增加訓練週期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更改批次數量Batch_size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加上遺忘層dropout，避免overfit</a:t>
            </a:r>
            <a:endParaRPr/>
          </a:p>
        </p:txBody>
      </p:sp>
      <p:sp>
        <p:nvSpPr>
          <p:cNvPr id="543" name="Google Shape;543;p64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Batch_size</a:t>
            </a:r>
            <a:endParaRPr/>
          </a:p>
        </p:txBody>
      </p:sp>
      <p:sp>
        <p:nvSpPr>
          <p:cNvPr id="549" name="Google Shape;549;p65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一個批次訓練個數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訓練後回報，並調整權重，</a:t>
            </a:r>
            <a:br>
              <a:rPr lang="zh-TW"/>
            </a:br>
            <a:r>
              <a:rPr lang="zh-TW"/>
              <a:t>若無Batch_size表示，全部樣本為一梯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Batch_size太小則無法收斂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Batch_size太大則收斂減慢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Batch_size大於特定值後，只影響速度，不會影響結果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建議值50-500之間</a:t>
            </a:r>
            <a:endParaRPr/>
          </a:p>
        </p:txBody>
      </p:sp>
      <p:pic>
        <p:nvPicPr>
          <p:cNvPr descr="https://test.eson.org/images/raw/NN%20-%20transformer%20-%20tips%20-%20batch_size%201.png" id="550" name="Google Shape;55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12122"/>
            <a:ext cx="4165093" cy="186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2531" y="3576263"/>
            <a:ext cx="5523690" cy="140264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5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Overfit</a:t>
            </a:r>
            <a:endParaRPr/>
          </a:p>
        </p:txBody>
      </p:sp>
      <p:sp>
        <p:nvSpPr>
          <p:cNvPr id="558" name="Google Shape;558;p66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過度合適：學到精只會背題庫內的答案，看到</a:t>
            </a:r>
            <a:br>
              <a:rPr lang="zh-TW"/>
            </a:br>
            <a:r>
              <a:rPr lang="zh-TW"/>
              <a:t>影就開槍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/>
              <a:t>導致在題庫內答對率越高，新題目答對率越低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應該如何處理？每次背答案過程中隨機適度忘記一些答案。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在捲積層轉池化層時，選擇model.add(dropout(0.25))</a:t>
            </a:r>
            <a:endParaRPr/>
          </a:p>
        </p:txBody>
      </p:sp>
      <p:pic>
        <p:nvPicPr>
          <p:cNvPr descr="ãOverfitãçåçæå°çµæ" id="559" name="Google Shape;55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142888"/>
            <a:ext cx="5401055" cy="1877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Overfitting historyãçåçæå°çµæ" id="560" name="Google Shape;56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8330" y="44053"/>
            <a:ext cx="2745669" cy="231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6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CNN資料準備</a:t>
            </a:r>
            <a:endParaRPr/>
          </a:p>
        </p:txBody>
      </p:sp>
      <p:sp>
        <p:nvSpPr>
          <p:cNvPr id="567" name="Google Shape;567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</a:t>
            </a:r>
            <a:r>
              <a:rPr lang="zh-TW"/>
              <a:t>的應用</a:t>
            </a:r>
            <a:endParaRPr/>
          </a:p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臉部偵測標示：使用haar篩選器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篩選器說明：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https://docs.opencv.org/3.4/db/d28/tutorial_cascade_classifier.html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篩選器下載：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https://github.com/opencv/opencv/tree/master/data/haarcascades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常用：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臉部篩選器：haarcascade_frontalface_default.xml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眼睛篩選器：haarcascade_eye.xml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嘴巴篩選器：haarcascade_mcs_mouth.xml</a:t>
            </a:r>
            <a:endParaRPr/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篩選器使用參數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faces = face_patterns.detectMultiScale(frame,scaleFactor=1.15,minNeighbors=5,minSize=(150, 150),maxSize=(500,500))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faces list = (影像來源，scaleFactor：每次放大比例，minNeighbors重疊，minSize臉部最小可能，臉部最大可能maxSize)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faces內容：（x,y,w,h）：x,y座標，w,h寬高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臉部偵測範例：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https://t.ly/AEDP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口罩辨識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思</a:t>
            </a:r>
            <a:r>
              <a:rPr lang="zh-TW"/>
              <a:t>路：找到臉部後，找眼睛下面的區域，檢查這區域是否有嘴巴存在。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範例：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https://t.ly/Geat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b="12568" l="0" r="0" t="4028"/>
          <a:stretch/>
        </p:blipFill>
        <p:spPr>
          <a:xfrm>
            <a:off x="3448394" y="2015475"/>
            <a:ext cx="5247556" cy="28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